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6" r:id="rId1"/>
  </p:sldMasterIdLst>
  <p:notesMasterIdLst>
    <p:notesMasterId r:id="rId20"/>
  </p:notesMasterIdLst>
  <p:sldIdLst>
    <p:sldId id="353" r:id="rId2"/>
    <p:sldId id="262" r:id="rId3"/>
    <p:sldId id="354" r:id="rId4"/>
    <p:sldId id="342" r:id="rId5"/>
    <p:sldId id="343" r:id="rId6"/>
    <p:sldId id="344" r:id="rId7"/>
    <p:sldId id="345" r:id="rId8"/>
    <p:sldId id="346" r:id="rId9"/>
    <p:sldId id="351" r:id="rId10"/>
    <p:sldId id="347" r:id="rId11"/>
    <p:sldId id="348" r:id="rId12"/>
    <p:sldId id="257" r:id="rId13"/>
    <p:sldId id="278" r:id="rId14"/>
    <p:sldId id="355" r:id="rId15"/>
    <p:sldId id="356" r:id="rId16"/>
    <p:sldId id="357" r:id="rId17"/>
    <p:sldId id="358" r:id="rId18"/>
    <p:sldId id="3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C66B-06A5-CF44-B2D2-34FAB624FEE1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3BE7C-1133-8740-B53B-39556FB4C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feus-eu.org/fdsnws/station/1/" TargetMode="External"/><Relationship Id="rId4" Type="http://schemas.openxmlformats.org/officeDocument/2006/relationships/hyperlink" Target="http://ncedc.org/fdsnws/station/1/" TargetMode="External"/><Relationship Id="rId5" Type="http://schemas.openxmlformats.org/officeDocument/2006/relationships/hyperlink" Target="http://ws.resif.fr/fdsnws/station/1/" TargetMode="External"/><Relationship Id="rId6" Type="http://schemas.openxmlformats.org/officeDocument/2006/relationships/hyperlink" Target="http://geofon-open2.gfz-potsdam.de/fdsnws/station/1/" TargetMode="External"/><Relationship Id="rId7" Type="http://schemas.openxmlformats.org/officeDocument/2006/relationships/hyperlink" Target="http://services.iris.edu/irisws/timeseries/1/query?net=IU&amp;sta=ANMO&amp;cha=BHZ&amp;start=2010-02-27T06:30:00&amp;end=2010-02-27T10:30:00&amp;output=plot&amp;loc=00" TargetMode="External"/><Relationship Id="rId8" Type="http://schemas.openxmlformats.org/officeDocument/2006/relationships/hyperlink" Target="http://service.iris.edu/fdsnws/dataselect/1/query" TargetMode="External"/><Relationship Id="rId9" Type="http://schemas.openxmlformats.org/officeDocument/2006/relationships/hyperlink" Target="http://service.iris.edu/fdsnws/dataselect/1/query?net=IU&amp;sta=ANMO&amp;loc=00&amp;cha=BHZ&amp;starttime=2010-02-27T06:30:00&amp;endtime=2010-02-27T10:30:00&amp;nodata=40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e.iris.edu/fdsnws/dataselect/1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ervice.iris.edu/fdsnws/station/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.iris.edu/fdsnws/station/1/" TargetMode="External"/><Relationship Id="rId4" Type="http://schemas.openxmlformats.org/officeDocument/2006/relationships/hyperlink" Target="http://service.iris.edu/fdsnws/station/docs/1/build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e.iris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199" y="3886200"/>
            <a:ext cx="616946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Data through </a:t>
            </a:r>
            <a:br>
              <a:rPr lang="en-US" dirty="0" smtClean="0"/>
            </a:br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/>
              <a:t>FetchEvent</a:t>
            </a:r>
            <a:r>
              <a:rPr lang="en-US" dirty="0" smtClean="0"/>
              <a:t> retrieves event information from </a:t>
            </a:r>
            <a:r>
              <a:rPr lang="en-US" b="1" dirty="0" err="1" smtClean="0"/>
              <a:t>ws</a:t>
            </a:r>
            <a:r>
              <a:rPr lang="en-US" b="1" dirty="0" smtClean="0"/>
              <a:t>-event</a:t>
            </a:r>
            <a:r>
              <a:rPr lang="en-US" dirty="0" smtClean="0"/>
              <a:t> and prints simple ASCII output.  Events can be selected using these criteria: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Start and end time range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Geographic box or circular region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Depth range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Magnitude range and type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Catalog and contributor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IRIS event ID</a:t>
            </a:r>
          </a:p>
          <a:p>
            <a:pPr lvl="1">
              <a:buNone/>
            </a:pPr>
            <a:r>
              <a:rPr lang="en-US" dirty="0" smtClean="0">
                <a:latin typeface="Gill Sans"/>
                <a:cs typeface="Gill Sans"/>
              </a:rPr>
              <a:t>Other options: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Include secondary origins (default is primary only)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Order results by magnitude or time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Limit to origins updated after a specific date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FetchEvent</a:t>
            </a:r>
            <a:r>
              <a:rPr lang="en-US" dirty="0" smtClean="0"/>
              <a:t> options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 smtClean="0"/>
              <a:t>Request events for a 20 minute period including secondary origins:</a:t>
            </a:r>
          </a:p>
          <a:p>
            <a:pPr>
              <a:spcAft>
                <a:spcPts val="1200"/>
              </a:spcAft>
              <a:buNone/>
            </a:pPr>
            <a:r>
              <a:rPr lang="en-US" dirty="0" smtClean="0"/>
              <a:t>$ </a:t>
            </a:r>
            <a:r>
              <a:rPr lang="en-US" dirty="0" err="1" smtClean="0"/>
              <a:t>FetchEvent</a:t>
            </a:r>
            <a:r>
              <a:rPr lang="en-US" dirty="0" smtClean="0"/>
              <a:t> -s 2010-2-27,6:30 -e 2010-2-27,6:50 -secondary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FetchEvent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3" descr="Screen shot 2011-11-30 at 2.02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8649009" cy="2228321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38" y="1272878"/>
            <a:ext cx="7963474" cy="5416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success of web services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6139571" y="3180291"/>
            <a:ext cx="1637581" cy="1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FDSN web services are well coordinated between Europe and the US</a:t>
            </a:r>
          </a:p>
          <a:p>
            <a:pPr lvl="1"/>
            <a:r>
              <a:rPr lang="en-US" dirty="0" smtClean="0"/>
              <a:t>Intend to promote them elsewhere</a:t>
            </a:r>
          </a:p>
          <a:p>
            <a:pPr lvl="2"/>
            <a:r>
              <a:rPr lang="en-US" dirty="0" smtClean="0"/>
              <a:t>Canada, Japan, China, SE Asia</a:t>
            </a:r>
          </a:p>
          <a:p>
            <a:r>
              <a:rPr lang="en-US" dirty="0" smtClean="0"/>
              <a:t>Many developers producing </a:t>
            </a:r>
            <a:r>
              <a:rPr lang="en-US" dirty="0" err="1" smtClean="0"/>
              <a:t>ws</a:t>
            </a:r>
            <a:r>
              <a:rPr lang="en-US" dirty="0" smtClean="0"/>
              <a:t> aware clients</a:t>
            </a:r>
          </a:p>
          <a:p>
            <a:pPr lvl="1"/>
            <a:r>
              <a:rPr lang="en-US" dirty="0" err="1" smtClean="0"/>
              <a:t>ObsPy</a:t>
            </a:r>
            <a:endParaRPr lang="en-US" dirty="0" smtClean="0"/>
          </a:p>
          <a:p>
            <a:pPr lvl="1"/>
            <a:r>
              <a:rPr lang="en-US" dirty="0" smtClean="0"/>
              <a:t>SOD</a:t>
            </a:r>
          </a:p>
          <a:p>
            <a:pPr lvl="1"/>
            <a:r>
              <a:rPr lang="en-US" dirty="0" err="1" smtClean="0"/>
              <a:t>jWeed</a:t>
            </a:r>
            <a:endParaRPr lang="en-US" dirty="0" smtClean="0"/>
          </a:p>
          <a:p>
            <a:pPr lvl="1"/>
            <a:r>
              <a:rPr lang="en-US" dirty="0" smtClean="0"/>
              <a:t>WILBER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Integration of Seismological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FDSN federated web services</a:t>
            </a:r>
          </a:p>
          <a:p>
            <a:pPr lvl="1"/>
            <a:r>
              <a:rPr lang="en-US" dirty="0" err="1" smtClean="0"/>
              <a:t>dataselect</a:t>
            </a:r>
            <a:r>
              <a:rPr lang="en-US" dirty="0" smtClean="0"/>
              <a:t> – for time series observations</a:t>
            </a:r>
          </a:p>
          <a:p>
            <a:pPr lvl="1"/>
            <a:r>
              <a:rPr lang="en-US" dirty="0" smtClean="0"/>
              <a:t>station – for metadata describing the recording station</a:t>
            </a:r>
          </a:p>
          <a:p>
            <a:pPr lvl="1"/>
            <a:r>
              <a:rPr lang="en-US" dirty="0" smtClean="0"/>
              <a:t>event – info related to earthquakes and events</a:t>
            </a:r>
          </a:p>
          <a:p>
            <a:r>
              <a:rPr lang="en-US" dirty="0" smtClean="0"/>
              <a:t>Fully adopted by the FDSN working groups</a:t>
            </a:r>
          </a:p>
          <a:p>
            <a:pPr lvl="1"/>
            <a:r>
              <a:rPr lang="en-US" dirty="0" smtClean="0"/>
              <a:t>Description of the payload (XML, text, etc)</a:t>
            </a:r>
          </a:p>
          <a:p>
            <a:pPr lvl="1"/>
            <a:r>
              <a:rPr lang="en-US" dirty="0" smtClean="0"/>
              <a:t>Calling convention ( parameter specifications)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in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France – RESIF</a:t>
            </a:r>
          </a:p>
          <a:p>
            <a:pPr lvl="1"/>
            <a:r>
              <a:rPr lang="en-US" dirty="0" smtClean="0"/>
              <a:t>Germany – GFZ</a:t>
            </a:r>
          </a:p>
          <a:p>
            <a:pPr lvl="1"/>
            <a:r>
              <a:rPr lang="en-US" dirty="0" smtClean="0"/>
              <a:t>Italy – INGV</a:t>
            </a:r>
          </a:p>
          <a:p>
            <a:pPr lvl="1"/>
            <a:r>
              <a:rPr lang="en-US" dirty="0" smtClean="0"/>
              <a:t>Netherlands – ORFEUS Data Center</a:t>
            </a:r>
          </a:p>
          <a:p>
            <a:pPr lvl="1"/>
            <a:r>
              <a:rPr lang="en-US" dirty="0" smtClean="0"/>
              <a:t>Switzerland – ETH</a:t>
            </a:r>
          </a:p>
          <a:p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IRIS DMC</a:t>
            </a:r>
          </a:p>
          <a:p>
            <a:pPr lvl="1"/>
            <a:r>
              <a:rPr lang="en-US" dirty="0" smtClean="0"/>
              <a:t>NCEDC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Standardization of web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0593" y="1959184"/>
            <a:ext cx="69443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IRIS 			http://service.iris.edu/fdsnws/station/1/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ORFEUS		http://www.orfeus-eu.org/fdsnws/station/1/</a:t>
            </a:r>
            <a:endParaRPr lang="en-US" u="sng" dirty="0" smtClean="0"/>
          </a:p>
          <a:p>
            <a:r>
              <a:rPr lang="en-US" u="sng" dirty="0" smtClean="0">
                <a:hlinkClick r:id="rId4"/>
              </a:rPr>
              <a:t>NCEDC		http://ncedc.org/fdsnws/station/1/</a:t>
            </a:r>
            <a:endParaRPr lang="en-US" u="sng" dirty="0" smtClean="0"/>
          </a:p>
          <a:p>
            <a:r>
              <a:rPr lang="en-US" u="sng" dirty="0" smtClean="0">
                <a:hlinkClick r:id="rId5"/>
              </a:rPr>
              <a:t>RESIF		http://ws.resif.fr/fdsnws/station/1/</a:t>
            </a:r>
            <a:endParaRPr lang="en-US" u="sng" dirty="0" smtClean="0"/>
          </a:p>
          <a:p>
            <a:r>
              <a:rPr lang="en-US" u="sng" dirty="0" smtClean="0">
                <a:hlinkClick r:id="rId6"/>
              </a:rPr>
              <a:t>GEOFON		http://geofon-open2.gfz-potsdam.de/fdsnws/station/1/</a:t>
            </a:r>
            <a:endParaRPr lang="en-US" u="sng" dirty="0" smtClean="0"/>
          </a:p>
          <a:p>
            <a:r>
              <a:rPr lang="en-US" u="sng" dirty="0" smtClean="0"/>
              <a:t>INGV		http://webservices.rm.ingv.it/fdsnws/station/1/</a:t>
            </a:r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 smtClean="0">
              <a:hlinkClick r:id="rId7"/>
            </a:endParaRPr>
          </a:p>
          <a:p>
            <a:r>
              <a:rPr lang="en-US" sz="1400" dirty="0" err="1" smtClean="0">
                <a:hlinkClick r:id="rId8"/>
              </a:rPr>
              <a:t>query</a:t>
            </a:r>
            <a:r>
              <a:rPr lang="en-US" sz="1400" dirty="0" err="1" smtClean="0"/>
              <a:t>?</a:t>
            </a:r>
            <a:r>
              <a:rPr lang="en-US" sz="1400" dirty="0" err="1" smtClean="0">
                <a:hlinkClick r:id="rId9"/>
              </a:rPr>
              <a:t>net</a:t>
            </a:r>
            <a:r>
              <a:rPr lang="en-US" sz="1400" dirty="0" smtClean="0">
                <a:hlinkClick r:id="rId9"/>
              </a:rPr>
              <a:t>=IU&amp;sta=ANMO&amp;loc=00&amp;cha=BHZ&amp;starttime=2010-02-27T06:30:00&amp;endtime=2010-02-27T10:30:00&amp;nodata=404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7429" y="1589852"/>
            <a:ext cx="6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 URL: unique for each data center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829" y="4133334"/>
            <a:ext cx="6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Parameters: standardized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Accessing Information from </a:t>
            </a:r>
            <a:br>
              <a:rPr lang="en-US" dirty="0" smtClean="0"/>
            </a:br>
            <a:r>
              <a:rPr lang="en-US" dirty="0" smtClean="0"/>
              <a:t>NCEDC (BK), RESIF (FR), and IRIS (IU)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1" y="1911729"/>
            <a:ext cx="8745373" cy="376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Federator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5677" y="1590171"/>
            <a:ext cx="8229600" cy="99551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IRIS is developing a federating web service that will allow a user to make a request to a web service at IRIS. This service will return a set of URLs that will allow the software running on a user’s computer to directly access the appropriate data center to service their request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3606800" y="4038600"/>
            <a:ext cx="1358900" cy="1333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</a:t>
            </a:r>
          </a:p>
          <a:p>
            <a:pPr algn="ctr"/>
            <a:r>
              <a:rPr lang="en-US" sz="1400" dirty="0" smtClean="0"/>
              <a:t>Federator</a:t>
            </a:r>
            <a:endParaRPr lang="en-US" sz="1400" dirty="0"/>
          </a:p>
        </p:txBody>
      </p:sp>
      <p:cxnSp>
        <p:nvCxnSpPr>
          <p:cNvPr id="42" name="Straight Connector 41"/>
          <p:cNvCxnSpPr>
            <a:endCxn id="4" idx="1"/>
          </p:cNvCxnSpPr>
          <p:nvPr/>
        </p:nvCxnSpPr>
        <p:spPr>
          <a:xfrm>
            <a:off x="3090008" y="3606800"/>
            <a:ext cx="715798" cy="627087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350000" y="4339444"/>
            <a:ext cx="1536700" cy="744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965700" y="4705350"/>
            <a:ext cx="1384300" cy="1588"/>
          </a:xfrm>
          <a:prstGeom prst="line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" idx="4"/>
            <a:endCxn id="4" idx="0"/>
          </p:cNvCxnSpPr>
          <p:nvPr/>
        </p:nvCxnSpPr>
        <p:spPr>
          <a:xfrm rot="16200000" flipH="1">
            <a:off x="3872441" y="3624791"/>
            <a:ext cx="431800" cy="395817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4277464" y="3615588"/>
            <a:ext cx="431802" cy="41422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2" idx="4"/>
          </p:cNvCxnSpPr>
          <p:nvPr/>
        </p:nvCxnSpPr>
        <p:spPr>
          <a:xfrm rot="5400000">
            <a:off x="4824346" y="3482932"/>
            <a:ext cx="627086" cy="874822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" idx="3"/>
          </p:cNvCxnSpPr>
          <p:nvPr/>
        </p:nvCxnSpPr>
        <p:spPr>
          <a:xfrm flipV="1">
            <a:off x="3090009" y="5176813"/>
            <a:ext cx="715797" cy="627089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4700478" y="5176815"/>
            <a:ext cx="785922" cy="627087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3849687" y="5412848"/>
            <a:ext cx="431801" cy="35030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4277465" y="5380887"/>
            <a:ext cx="431800" cy="41422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25"/>
          <p:cNvGrpSpPr/>
          <p:nvPr/>
        </p:nvGrpSpPr>
        <p:grpSpPr>
          <a:xfrm>
            <a:off x="3036819" y="2585684"/>
            <a:ext cx="4094231" cy="1741459"/>
            <a:chOff x="3036819" y="2585684"/>
            <a:chExt cx="4094231" cy="1741459"/>
          </a:xfrm>
        </p:grpSpPr>
        <p:cxnSp>
          <p:nvCxnSpPr>
            <p:cNvPr id="107" name="Straight Connector 106"/>
            <p:cNvCxnSpPr/>
            <p:nvPr/>
          </p:nvCxnSpPr>
          <p:spPr>
            <a:xfrm rot="5400000">
              <a:off x="2806846" y="2828751"/>
              <a:ext cx="461534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3686363" y="2898081"/>
              <a:ext cx="384558" cy="901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571521" y="3009158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5417850" y="3109182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038407" y="2585684"/>
              <a:ext cx="4092643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874137" y="2697213"/>
              <a:ext cx="3256913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4733559" y="2810332"/>
              <a:ext cx="2397491" cy="146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579888" y="2962732"/>
              <a:ext cx="1551162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6259529" y="3456414"/>
              <a:ext cx="1741457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6"/>
          <p:cNvGrpSpPr/>
          <p:nvPr/>
        </p:nvGrpSpPr>
        <p:grpSpPr>
          <a:xfrm flipV="1">
            <a:off x="3058289" y="5029534"/>
            <a:ext cx="4094231" cy="1741459"/>
            <a:chOff x="3036819" y="2585684"/>
            <a:chExt cx="4094231" cy="1741459"/>
          </a:xfrm>
        </p:grpSpPr>
        <p:cxnSp>
          <p:nvCxnSpPr>
            <p:cNvPr id="128" name="Straight Connector 127"/>
            <p:cNvCxnSpPr/>
            <p:nvPr/>
          </p:nvCxnSpPr>
          <p:spPr>
            <a:xfrm rot="5400000">
              <a:off x="2806846" y="2828751"/>
              <a:ext cx="461534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3686363" y="2898081"/>
              <a:ext cx="384558" cy="901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4571521" y="3009158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417850" y="3109182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038407" y="2585684"/>
              <a:ext cx="4092643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3874137" y="2697213"/>
              <a:ext cx="3256913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733559" y="2810332"/>
              <a:ext cx="2397491" cy="146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579888" y="2962732"/>
              <a:ext cx="1551162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6259529" y="3456414"/>
              <a:ext cx="1741457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57"/>
          <p:cNvGrpSpPr/>
          <p:nvPr/>
        </p:nvGrpSpPr>
        <p:grpSpPr>
          <a:xfrm>
            <a:off x="2819400" y="5803900"/>
            <a:ext cx="3009900" cy="508000"/>
            <a:chOff x="2806700" y="2933700"/>
            <a:chExt cx="3009900" cy="508000"/>
          </a:xfrm>
        </p:grpSpPr>
        <p:sp>
          <p:nvSpPr>
            <p:cNvPr id="59" name="Oval 58"/>
            <p:cNvSpPr/>
            <p:nvPr/>
          </p:nvSpPr>
          <p:spPr>
            <a:xfrm>
              <a:off x="4491566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649133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8067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3340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806700" y="3098800"/>
            <a:ext cx="3009900" cy="508000"/>
            <a:chOff x="2806700" y="2933700"/>
            <a:chExt cx="3009900" cy="508000"/>
          </a:xfrm>
        </p:grpSpPr>
        <p:sp>
          <p:nvSpPr>
            <p:cNvPr id="5" name="Oval 4"/>
            <p:cNvSpPr/>
            <p:nvPr/>
          </p:nvSpPr>
          <p:spPr>
            <a:xfrm>
              <a:off x="4491566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49133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067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340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/>
          <p:cNvCxnSpPr>
            <a:stCxn id="45" idx="3"/>
            <a:endCxn id="4" idx="2"/>
          </p:cNvCxnSpPr>
          <p:nvPr/>
        </p:nvCxnSpPr>
        <p:spPr>
          <a:xfrm flipV="1">
            <a:off x="2819400" y="4705350"/>
            <a:ext cx="787400" cy="4933"/>
          </a:xfrm>
          <a:prstGeom prst="straightConnector1">
            <a:avLst/>
          </a:prstGeom>
          <a:ln w="76200" cmpd="sng"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82"/>
          <p:cNvGrpSpPr/>
          <p:nvPr/>
        </p:nvGrpSpPr>
        <p:grpSpPr>
          <a:xfrm>
            <a:off x="907380" y="4141176"/>
            <a:ext cx="1917959" cy="1158821"/>
            <a:chOff x="907380" y="4141176"/>
            <a:chExt cx="1917959" cy="1158821"/>
          </a:xfrm>
        </p:grpSpPr>
        <p:sp>
          <p:nvSpPr>
            <p:cNvPr id="45" name="Rounded Rectangle 44"/>
            <p:cNvSpPr/>
            <p:nvPr/>
          </p:nvSpPr>
          <p:spPr>
            <a:xfrm>
              <a:off x="936301" y="4141176"/>
              <a:ext cx="1883099" cy="113821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5" idx="1"/>
              <a:endCxn id="45" idx="3"/>
            </p:cNvCxnSpPr>
            <p:nvPr/>
          </p:nvCxnSpPr>
          <p:spPr>
            <a:xfrm rot="10800000" flipH="1">
              <a:off x="936300" y="4723935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 flipH="1">
              <a:off x="921840" y="4871784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H="1">
              <a:off x="907380" y="5019633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H="1">
              <a:off x="930000" y="5167483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H="1">
              <a:off x="934080" y="4576086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H="1">
              <a:off x="919620" y="4428237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H="1">
              <a:off x="942240" y="4280388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24793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671706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818619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965532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1112445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1259358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1406271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1553184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700097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847010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1993923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140836" y="4730891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 flipV="1">
            <a:off x="2861733" y="4710283"/>
            <a:ext cx="787400" cy="4933"/>
          </a:xfrm>
          <a:prstGeom prst="straightConnector1">
            <a:avLst/>
          </a:prstGeom>
          <a:ln w="76200" cmpd="sng">
            <a:solidFill>
              <a:srgbClr val="3366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Services – </a:t>
            </a:r>
            <a:r>
              <a:rPr lang="en-US" dirty="0" err="1" smtClean="0"/>
              <a:t>service.iris.edu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FDSN Web services</a:t>
            </a:r>
          </a:p>
          <a:p>
            <a:pPr lvl="1"/>
            <a:r>
              <a:rPr lang="en-US" dirty="0" err="1" smtClean="0"/>
              <a:t>dataselect</a:t>
            </a:r>
            <a:endParaRPr lang="en-US" dirty="0" smtClean="0"/>
          </a:p>
          <a:p>
            <a:pPr lvl="1"/>
            <a:r>
              <a:rPr lang="en-US" dirty="0" smtClean="0"/>
              <a:t>station</a:t>
            </a:r>
          </a:p>
          <a:p>
            <a:pPr lvl="1"/>
            <a:r>
              <a:rPr lang="en-US" dirty="0" smtClean="0"/>
              <a:t>event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Documentation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web services</a:t>
            </a:r>
          </a:p>
          <a:p>
            <a:pPr lvl="1"/>
            <a:r>
              <a:rPr lang="en-US" dirty="0" err="1" smtClean="0"/>
              <a:t>timeseries</a:t>
            </a:r>
            <a:endParaRPr lang="en-US" dirty="0" smtClean="0"/>
          </a:p>
          <a:p>
            <a:pPr lvl="1"/>
            <a:r>
              <a:rPr lang="en-US" dirty="0" smtClean="0"/>
              <a:t>rotation</a:t>
            </a:r>
          </a:p>
          <a:p>
            <a:pPr lvl="1"/>
            <a:r>
              <a:rPr lang="en-US" dirty="0" err="1" smtClean="0"/>
              <a:t>sacpz</a:t>
            </a:r>
            <a:endParaRPr lang="en-US" dirty="0" smtClean="0"/>
          </a:p>
          <a:p>
            <a:pPr lvl="1"/>
            <a:r>
              <a:rPr lang="en-US" dirty="0" err="1" smtClean="0"/>
              <a:t>resp</a:t>
            </a:r>
            <a:endParaRPr lang="en-US" dirty="0" smtClean="0"/>
          </a:p>
          <a:p>
            <a:pPr lvl="1"/>
            <a:r>
              <a:rPr lang="en-US" dirty="0" err="1" smtClean="0"/>
              <a:t>evalresp</a:t>
            </a:r>
            <a:endParaRPr lang="en-US" dirty="0" smtClean="0"/>
          </a:p>
          <a:p>
            <a:pPr lvl="1"/>
            <a:r>
              <a:rPr lang="en-US" dirty="0" err="1" smtClean="0"/>
              <a:t>virtualnetwork</a:t>
            </a:r>
            <a:endParaRPr lang="en-US" dirty="0" smtClean="0"/>
          </a:p>
          <a:p>
            <a:pPr lvl="1"/>
            <a:r>
              <a:rPr lang="en-US" dirty="0" err="1" smtClean="0"/>
              <a:t>traveltime</a:t>
            </a:r>
            <a:endParaRPr lang="en-US" dirty="0" smtClean="0"/>
          </a:p>
          <a:p>
            <a:pPr lvl="1"/>
            <a:r>
              <a:rPr lang="en-US" dirty="0" err="1" smtClean="0"/>
              <a:t>Flinnengdahl</a:t>
            </a:r>
            <a:endParaRPr lang="en-US" dirty="0" smtClean="0"/>
          </a:p>
          <a:p>
            <a:pPr lvl="1"/>
            <a:r>
              <a:rPr lang="en-US" dirty="0" err="1" smtClean="0"/>
              <a:t>distaz</a:t>
            </a:r>
            <a:endParaRPr lang="en-US" dirty="0" smtClean="0"/>
          </a:p>
          <a:p>
            <a:pPr lvl="1"/>
            <a:r>
              <a:rPr lang="en-US" dirty="0" smtClean="0"/>
              <a:t>products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IRIS Services – easy to use through a variety of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IRIS and FDSN Services</a:t>
            </a:r>
          </a:p>
          <a:p>
            <a:r>
              <a:rPr lang="en-US" dirty="0" smtClean="0"/>
              <a:t>Extensive documentation</a:t>
            </a:r>
          </a:p>
          <a:p>
            <a:r>
              <a:rPr lang="en-US" dirty="0" smtClean="0"/>
              <a:t>Builders exist to help understand URL patterns</a:t>
            </a:r>
          </a:p>
          <a:p>
            <a:endParaRPr lang="en-US" dirty="0" smtClean="0"/>
          </a:p>
          <a:p>
            <a:r>
              <a:rPr lang="en-US" dirty="0" smtClean="0"/>
              <a:t>Key Links</a:t>
            </a:r>
          </a:p>
          <a:p>
            <a:pPr lvl="1"/>
            <a:r>
              <a:rPr lang="en-US" dirty="0" smtClean="0">
                <a:hlinkClick r:id="rId2"/>
              </a:rPr>
              <a:t>Overall IRIS Services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Documentation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URL Builders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3"/>
            <a:ext cx="8703735" cy="102011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 smtClean="0"/>
              <a:t>Modern computer languages that include support for basic web services include:</a:t>
            </a:r>
          </a:p>
          <a:p>
            <a:pPr>
              <a:spcAft>
                <a:spcPts val="1200"/>
              </a:spcAft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6159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Programmatic support is widespread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40110" y="2482535"/>
            <a:ext cx="4369689" cy="211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JavaScript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 (e.g.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Rcurl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C#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C/C++ (multiple libraries)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72273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72273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732" y="2482535"/>
            <a:ext cx="2417634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272273"/>
                </a:solidFill>
                <a:latin typeface="Eurostile"/>
                <a:cs typeface="Eurostile"/>
              </a:rPr>
              <a:t>Java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272273"/>
                </a:solidFill>
                <a:latin typeface="Eurostile"/>
                <a:cs typeface="Eurostile"/>
              </a:rPr>
              <a:t>Perl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272273"/>
                </a:solidFill>
                <a:latin typeface="Eurostile"/>
                <a:cs typeface="Eurostile"/>
              </a:rPr>
              <a:t>Python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272273"/>
                </a:solidFill>
                <a:latin typeface="Eurostile"/>
                <a:cs typeface="Eurostile"/>
              </a:rPr>
              <a:t>PHP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err="1" smtClean="0">
                <a:solidFill>
                  <a:srgbClr val="272273"/>
                </a:solidFill>
                <a:latin typeface="Eurostile"/>
                <a:cs typeface="Eurostile"/>
              </a:rPr>
              <a:t>MatLab</a:t>
            </a:r>
            <a:endParaRPr lang="en-US" sz="2800" dirty="0" smtClean="0">
              <a:solidFill>
                <a:srgbClr val="272273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6159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Perl Fetch scripts: command line access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http://</a:t>
            </a:r>
            <a:r>
              <a:rPr lang="en-US" sz="2400" dirty="0" err="1" smtClean="0">
                <a:latin typeface="Eurostile"/>
                <a:cs typeface="Eurostile"/>
              </a:rPr>
              <a:t>service.iris.edu</a:t>
            </a:r>
            <a:r>
              <a:rPr lang="en-US" sz="2400" dirty="0" smtClean="0">
                <a:latin typeface="Eurostile"/>
                <a:cs typeface="Eurostile"/>
              </a:rPr>
              <a:t>/clients/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21732" y="1651000"/>
            <a:ext cx="8703735" cy="46648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err="1" smtClean="0"/>
              <a:t>FetchData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err="1" smtClean="0"/>
              <a:t>FetchEvent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err="1" smtClean="0"/>
              <a:t>FetchMetadata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smtClean="0"/>
              <a:t>	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/>
              <a:t>FetchData</a:t>
            </a:r>
            <a:r>
              <a:rPr lang="en-US" dirty="0" smtClean="0"/>
              <a:t> retrieves miniSEED, simple metadata, SEED RESP</a:t>
            </a:r>
          </a:p>
          <a:p>
            <a:pPr>
              <a:buNone/>
            </a:pPr>
            <a:r>
              <a:rPr lang="en-US" dirty="0" smtClean="0"/>
              <a:t>	and/or SAC Poles and Zeros using the following selection criteria: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Network, Station, Location and Channel</a:t>
            </a:r>
          </a:p>
          <a:p>
            <a:pPr lvl="2"/>
            <a:r>
              <a:rPr lang="en-US" dirty="0" smtClean="0">
                <a:latin typeface="Gill Sans"/>
                <a:cs typeface="Gill Sans"/>
              </a:rPr>
              <a:t>all optional, can contain ‘*’ and ‘?’ wildcards, virtual networks supported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Start and end time range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Geographic box or circular region</a:t>
            </a:r>
            <a:endParaRPr lang="en-US" dirty="0" smtClean="0"/>
          </a:p>
          <a:p>
            <a:pPr>
              <a:spcAft>
                <a:spcPts val="1800"/>
              </a:spcAft>
              <a:buNone/>
            </a:pPr>
            <a:r>
              <a:rPr lang="en-US" dirty="0" smtClean="0"/>
              <a:t>Selections:  command line, selection list file or BREQ_FAST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FetchData</a:t>
            </a:r>
            <a:r>
              <a:rPr lang="en-US" dirty="0" smtClean="0"/>
              <a:t> options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Request 1 hour of GSN/ANMO long-period vertical (LHZ) data and simple metadata for 2010-2-27 M8.8 Chilean earthquake:</a:t>
            </a:r>
          </a:p>
          <a:p>
            <a:pPr>
              <a:buNone/>
            </a:pPr>
            <a:r>
              <a:rPr lang="en-US" dirty="0" smtClean="0"/>
              <a:t>$ </a:t>
            </a:r>
            <a:r>
              <a:rPr lang="en-US" dirty="0" err="1" smtClean="0"/>
              <a:t>FetchData</a:t>
            </a:r>
            <a:r>
              <a:rPr lang="en-US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-N IU –S ‘ANMO’ –L 00 –C ‘LHZ'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-</a:t>
            </a:r>
            <a:r>
              <a:rPr lang="en-US" dirty="0" err="1" smtClean="0">
                <a:latin typeface="Gill Sans"/>
                <a:cs typeface="Gill Sans"/>
              </a:rPr>
              <a:t>s</a:t>
            </a:r>
            <a:r>
              <a:rPr lang="en-US" dirty="0" smtClean="0">
                <a:latin typeface="Gill Sans"/>
                <a:cs typeface="Gill Sans"/>
              </a:rPr>
              <a:t> 2010-02-27,06:34:00 -e 2010-02-27,07:34:00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-</a:t>
            </a:r>
            <a:r>
              <a:rPr lang="en-US" dirty="0" err="1" smtClean="0">
                <a:latin typeface="Gill Sans"/>
                <a:cs typeface="Gill Sans"/>
              </a:rPr>
              <a:t>o</a:t>
            </a:r>
            <a:r>
              <a:rPr lang="en-US" dirty="0" smtClean="0">
                <a:latin typeface="Gill Sans"/>
                <a:cs typeface="Gill Sans"/>
              </a:rPr>
              <a:t> /data/Chile-GSN-</a:t>
            </a:r>
            <a:r>
              <a:rPr lang="en-US" dirty="0" err="1" smtClean="0">
                <a:latin typeface="Gill Sans"/>
                <a:cs typeface="Gill Sans"/>
              </a:rPr>
              <a:t>LHZ.mseed</a:t>
            </a:r>
            <a:endParaRPr lang="en-US" dirty="0" smtClean="0">
              <a:latin typeface="Gill Sans"/>
              <a:cs typeface="Gill Sans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-</a:t>
            </a:r>
            <a:r>
              <a:rPr lang="en-US" dirty="0" err="1" smtClean="0">
                <a:latin typeface="Gill Sans"/>
                <a:cs typeface="Gill Sans"/>
              </a:rPr>
              <a:t>m</a:t>
            </a:r>
            <a:r>
              <a:rPr lang="en-US" dirty="0" smtClean="0">
                <a:latin typeface="Gill Sans"/>
                <a:cs typeface="Gill Sans"/>
              </a:rPr>
              <a:t> /data/Chile-GSN-</a:t>
            </a:r>
            <a:r>
              <a:rPr lang="en-US" dirty="0" err="1" smtClean="0">
                <a:latin typeface="Gill Sans"/>
                <a:cs typeface="Gill Sans"/>
              </a:rPr>
              <a:t>LHZ.metadata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Convert the miniSEED to SAC with metadata</a:t>
            </a:r>
          </a:p>
          <a:p>
            <a:pPr>
              <a:buNone/>
            </a:pPr>
            <a:r>
              <a:rPr lang="en-US" dirty="0" smtClean="0"/>
              <a:t>$ mseed2sac Chile-GSN-</a:t>
            </a:r>
            <a:r>
              <a:rPr lang="en-US" dirty="0" err="1" smtClean="0"/>
              <a:t>LHZ.mseed</a:t>
            </a:r>
            <a:r>
              <a:rPr lang="en-US" dirty="0" smtClean="0"/>
              <a:t> –</a:t>
            </a:r>
            <a:r>
              <a:rPr lang="en-US" dirty="0" err="1" smtClean="0"/>
              <a:t>m</a:t>
            </a:r>
            <a:r>
              <a:rPr lang="en-US" dirty="0" smtClean="0"/>
              <a:t> Chile-GSN-</a:t>
            </a:r>
            <a:r>
              <a:rPr lang="en-US" dirty="0" err="1" smtClean="0"/>
              <a:t>LHZ.metadata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-E '2010,058,06:34:11/-36.122/-72.898/22.9'</a:t>
            </a:r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FetchData</a:t>
            </a:r>
            <a:r>
              <a:rPr lang="en-US" dirty="0" smtClean="0"/>
              <a:t> example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2 minutes later…</a:t>
            </a:r>
          </a:p>
          <a:p>
            <a:pPr>
              <a:buNone/>
            </a:pPr>
            <a:r>
              <a:rPr lang="en-US" dirty="0" smtClean="0"/>
              <a:t>121 SAC files and a quick-n-dirty record section: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FetchData</a:t>
            </a:r>
            <a:r>
              <a:rPr lang="en-US" dirty="0" smtClean="0"/>
              <a:t> example results</a:t>
            </a:r>
            <a:endParaRPr lang="en-US" dirty="0"/>
          </a:p>
        </p:txBody>
      </p:sp>
      <p:pic>
        <p:nvPicPr>
          <p:cNvPr id="4" name="Picture 3" descr="Screen shot 2011-11-30 at 1.15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99" y="2164297"/>
            <a:ext cx="8013700" cy="41515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WS-</a:t>
            </a:r>
            <a:r>
              <a:rPr lang="en-US" dirty="0" err="1" smtClean="0"/>
              <a:t>dataselect</a:t>
            </a:r>
            <a:r>
              <a:rPr lang="en-US" dirty="0" smtClean="0"/>
              <a:t> has been shown to be able to deliver 5 terabytes of data per day to a single remote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8|16|6.7|18.: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3558</TotalTime>
  <Words>831</Words>
  <Application>Microsoft Macintosh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Accessing Data through  Web Services</vt:lpstr>
      <vt:lpstr>IRIS Services – service.iris.edu</vt:lpstr>
      <vt:lpstr>IRIS Services – easy to use through a variety of tools</vt:lpstr>
      <vt:lpstr>Programmatic support is widespread</vt:lpstr>
      <vt:lpstr>Perl Fetch scripts: command line access</vt:lpstr>
      <vt:lpstr>FetchData options</vt:lpstr>
      <vt:lpstr>FetchData example</vt:lpstr>
      <vt:lpstr>FetchData example results</vt:lpstr>
      <vt:lpstr>Performance </vt:lpstr>
      <vt:lpstr>FetchEvent options</vt:lpstr>
      <vt:lpstr>FetchEvent example</vt:lpstr>
      <vt:lpstr>The success of web services</vt:lpstr>
      <vt:lpstr>International Coordination</vt:lpstr>
      <vt:lpstr>Vertical Integration of Seismological Data Centers</vt:lpstr>
      <vt:lpstr>Participants in Federation</vt:lpstr>
      <vt:lpstr>Standardization of web services</vt:lpstr>
      <vt:lpstr>Accessing Information from  NCEDC (BK), RESIF (FR), and IRIS (IU)</vt:lpstr>
      <vt:lpstr>IRIS Federator</vt:lpstr>
    </vt:vector>
  </TitlesOfParts>
  <Company>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Services, Products, Quality Assurance Efforts, and Potential Links to High Performance Computing in the Era of BIG DATA  </dc:title>
  <dc:creator>Tim Ahern</dc:creator>
  <cp:lastModifiedBy>Tim Ahern</cp:lastModifiedBy>
  <cp:revision>29</cp:revision>
  <dcterms:created xsi:type="dcterms:W3CDTF">2014-07-28T15:51:23Z</dcterms:created>
  <dcterms:modified xsi:type="dcterms:W3CDTF">2014-07-28T18:26:11Z</dcterms:modified>
</cp:coreProperties>
</file>